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0" r:id="rId5"/>
    <p:sldId id="262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09A"/>
    <a:srgbClr val="ED1B23"/>
    <a:srgbClr val="00904C"/>
    <a:srgbClr val="F7941D"/>
    <a:srgbClr val="BD1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60" autoAdjust="0"/>
    <p:restoredTop sz="94783"/>
  </p:normalViewPr>
  <p:slideViewPr>
    <p:cSldViewPr snapToGrid="0" snapToObjects="1">
      <p:cViewPr varScale="1">
        <p:scale>
          <a:sx n="103" d="100"/>
          <a:sy n="103" d="100"/>
        </p:scale>
        <p:origin x="29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9" d="100"/>
          <a:sy n="109" d="100"/>
        </p:scale>
        <p:origin x="317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FE5D3E-A7E0-9A42-AADD-98336FAE2B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1BE95-7D29-8549-B204-7B854BCAF1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DCB13-F7D5-B348-A9B8-1EAB3CE5A35B}" type="datetimeFigureOut">
              <a:rPr lang="en-US" smtClean="0"/>
              <a:t>23-Oct-22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28BBF-600A-624C-A7B3-546765368D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7FB86-D056-C344-9122-A9B8DF62C7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6E44F-0E5C-DE44-B9BB-6913A626D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27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8B06F-BA12-4127-8263-3E3905FB62E1}" type="datetimeFigureOut">
              <a:rPr lang="en-NL" smtClean="0"/>
              <a:t>10/23/2022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3732A-2DC4-470C-A940-4975FEEB6A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8999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79" y="1756611"/>
            <a:ext cx="8861339" cy="1259102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79" y="3084769"/>
            <a:ext cx="8861339" cy="890169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AF246B6-D811-2342-8CC0-E04E24E1D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2944" y="4719379"/>
            <a:ext cx="45396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2857BD6-957B-AF4D-9577-105F2ADB8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6221" y="4719379"/>
            <a:ext cx="3247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0867" y="142040"/>
            <a:ext cx="1770142" cy="4203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380" y="142041"/>
            <a:ext cx="5653732" cy="4203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79" y="810380"/>
            <a:ext cx="3683641" cy="37134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8934" y="810380"/>
            <a:ext cx="3742073" cy="37134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4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380" y="837910"/>
            <a:ext cx="3667694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380" y="1455844"/>
            <a:ext cx="3667694" cy="31001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85252" y="837910"/>
            <a:ext cx="368575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85252" y="1455844"/>
            <a:ext cx="3685757" cy="31001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E1A624A-7E9A-7B42-90FA-02E72B92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79" y="150277"/>
            <a:ext cx="7536629" cy="5993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0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7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80" y="172994"/>
            <a:ext cx="2641771" cy="10271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709" y="172994"/>
            <a:ext cx="4754299" cy="431879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80" y="1200150"/>
            <a:ext cx="2641771" cy="32916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0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381" y="172994"/>
            <a:ext cx="7536628" cy="350866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9D62EF-2FDC-E143-BC9F-4F4632FE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80" y="3745832"/>
            <a:ext cx="7536628" cy="43200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FA03DC3-6799-7D43-BEF1-C0BC01D7C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4380" y="4193882"/>
            <a:ext cx="7536628" cy="27384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62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5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379" y="150277"/>
            <a:ext cx="7536629" cy="599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379" y="874948"/>
            <a:ext cx="7536629" cy="3519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944" y="4719379"/>
            <a:ext cx="45396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6221" y="4719379"/>
            <a:ext cx="3247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90CE-72FC-0846-A0BE-D6C9A242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4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ED1B23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904C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904C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904C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904C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904C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FFA007-E83C-55DE-23DF-036BA775A8A0}"/>
              </a:ext>
            </a:extLst>
          </p:cNvPr>
          <p:cNvSpPr txBox="1"/>
          <p:nvPr/>
        </p:nvSpPr>
        <p:spPr>
          <a:xfrm>
            <a:off x="2286000" y="1417588"/>
            <a:ext cx="4572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+mn-lt"/>
              </a:rPr>
              <a:t>Speaker name and credentials</a:t>
            </a:r>
            <a:br>
              <a:rPr lang="en-US" sz="1800" b="1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Your professional title</a:t>
            </a:r>
            <a:br>
              <a:rPr lang="en-US" sz="1800" b="1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Your institution or company</a:t>
            </a:r>
            <a:br>
              <a:rPr lang="en-US" sz="1800" b="1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Your city and country</a:t>
            </a:r>
            <a:br>
              <a:rPr lang="en-US" sz="1800" b="1" dirty="0">
                <a:latin typeface="+mn-lt"/>
              </a:rPr>
            </a:br>
            <a:endParaRPr lang="en-US" sz="1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3E4926-0077-1DAF-BC98-90CF466607FC}"/>
              </a:ext>
            </a:extLst>
          </p:cNvPr>
          <p:cNvSpPr txBox="1"/>
          <p:nvPr/>
        </p:nvSpPr>
        <p:spPr>
          <a:xfrm>
            <a:off x="693965" y="634875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 heading"/>
              </a:rPr>
              <a:t>Presentation title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564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854FA7D-1DC6-D331-060B-8556D8755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Calibri heading"/>
              </a:rPr>
              <a:t>Conflict of interest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C409C9-E96F-4F00-F93A-2CA4573EC0C9}"/>
              </a:ext>
            </a:extLst>
          </p:cNvPr>
          <p:cNvGraphicFramePr>
            <a:graphicFrameLocks noGrp="1"/>
          </p:cNvGraphicFramePr>
          <p:nvPr/>
        </p:nvGraphicFramePr>
        <p:xfrm>
          <a:off x="225430" y="2063750"/>
          <a:ext cx="8621208" cy="20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936">
                  <a:extLst>
                    <a:ext uri="{9D8B030D-6E8A-4147-A177-3AD203B41FA5}">
                      <a16:colId xmlns:a16="http://schemas.microsoft.com/office/drawing/2014/main" val="2009130567"/>
                    </a:ext>
                  </a:extLst>
                </a:gridCol>
                <a:gridCol w="780585">
                  <a:extLst>
                    <a:ext uri="{9D8B030D-6E8A-4147-A177-3AD203B41FA5}">
                      <a16:colId xmlns:a16="http://schemas.microsoft.com/office/drawing/2014/main" val="64134828"/>
                    </a:ext>
                  </a:extLst>
                </a:gridCol>
                <a:gridCol w="906966">
                  <a:extLst>
                    <a:ext uri="{9D8B030D-6E8A-4147-A177-3AD203B41FA5}">
                      <a16:colId xmlns:a16="http://schemas.microsoft.com/office/drawing/2014/main" val="2113816394"/>
                    </a:ext>
                  </a:extLst>
                </a:gridCol>
                <a:gridCol w="780585">
                  <a:extLst>
                    <a:ext uri="{9D8B030D-6E8A-4147-A177-3AD203B41FA5}">
                      <a16:colId xmlns:a16="http://schemas.microsoft.com/office/drawing/2014/main" val="3862002533"/>
                    </a:ext>
                  </a:extLst>
                </a:gridCol>
                <a:gridCol w="847493">
                  <a:extLst>
                    <a:ext uri="{9D8B030D-6E8A-4147-A177-3AD203B41FA5}">
                      <a16:colId xmlns:a16="http://schemas.microsoft.com/office/drawing/2014/main" val="1936053076"/>
                    </a:ext>
                  </a:extLst>
                </a:gridCol>
                <a:gridCol w="877229">
                  <a:extLst>
                    <a:ext uri="{9D8B030D-6E8A-4147-A177-3AD203B41FA5}">
                      <a16:colId xmlns:a16="http://schemas.microsoft.com/office/drawing/2014/main" val="986527412"/>
                    </a:ext>
                  </a:extLst>
                </a:gridCol>
                <a:gridCol w="854927">
                  <a:extLst>
                    <a:ext uri="{9D8B030D-6E8A-4147-A177-3AD203B41FA5}">
                      <a16:colId xmlns:a16="http://schemas.microsoft.com/office/drawing/2014/main" val="159027635"/>
                    </a:ext>
                  </a:extLst>
                </a:gridCol>
                <a:gridCol w="862361">
                  <a:extLst>
                    <a:ext uri="{9D8B030D-6E8A-4147-A177-3AD203B41FA5}">
                      <a16:colId xmlns:a16="http://schemas.microsoft.com/office/drawing/2014/main" val="1300876458"/>
                    </a:ext>
                  </a:extLst>
                </a:gridCol>
                <a:gridCol w="1115126">
                  <a:extLst>
                    <a:ext uri="{9D8B030D-6E8A-4147-A177-3AD203B41FA5}">
                      <a16:colId xmlns:a16="http://schemas.microsoft.com/office/drawing/2014/main" val="2775861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Company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Honoraria/  Expenses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Consulting/</a:t>
                      </a:r>
                    </a:p>
                    <a:p>
                      <a:pPr algn="ctr"/>
                      <a:r>
                        <a:rPr lang="en-US" sz="1000" b="1" dirty="0"/>
                        <a:t>Advisory Board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Funded Research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Royalties/ Patent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Stock </a:t>
                      </a:r>
                    </a:p>
                    <a:p>
                      <a:pPr algn="ctr"/>
                      <a:r>
                        <a:rPr lang="en-US" sz="1000" b="1" dirty="0"/>
                        <a:t>Options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Ownership/</a:t>
                      </a:r>
                    </a:p>
                    <a:p>
                      <a:pPr algn="ctr"/>
                      <a:r>
                        <a:rPr lang="en-US" sz="1000" b="1" dirty="0"/>
                        <a:t>Equity </a:t>
                      </a:r>
                    </a:p>
                    <a:p>
                      <a:pPr algn="ctr"/>
                      <a:r>
                        <a:rPr lang="en-US" sz="1000" b="1" dirty="0"/>
                        <a:t>Position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Employee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Other</a:t>
                      </a:r>
                    </a:p>
                    <a:p>
                      <a:pPr algn="ctr"/>
                      <a:r>
                        <a:rPr lang="en-US" sz="1000" b="1" dirty="0"/>
                        <a:t>(please specify)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65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Example: Company XYZ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5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96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247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78037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5B765E1-59B5-DB69-DA27-7E707ABD622C}"/>
              </a:ext>
            </a:extLst>
          </p:cNvPr>
          <p:cNvGraphicFramePr>
            <a:graphicFrameLocks noGrp="1"/>
          </p:cNvGraphicFramePr>
          <p:nvPr/>
        </p:nvGraphicFramePr>
        <p:xfrm>
          <a:off x="225430" y="1047782"/>
          <a:ext cx="3551116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024">
                  <a:extLst>
                    <a:ext uri="{9D8B030D-6E8A-4147-A177-3AD203B41FA5}">
                      <a16:colId xmlns:a16="http://schemas.microsoft.com/office/drawing/2014/main" val="2218043794"/>
                    </a:ext>
                  </a:extLst>
                </a:gridCol>
                <a:gridCol w="2981092">
                  <a:extLst>
                    <a:ext uri="{9D8B030D-6E8A-4147-A177-3AD203B41FA5}">
                      <a16:colId xmlns:a16="http://schemas.microsoft.com/office/drawing/2014/main" val="3254519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No, nothing to disclose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080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Yes, please specify: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688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1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DA932-CE3D-3CF8-C21E-F48CC659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54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_ip_UnifiedCompliancePolicyUIAction xmlns="http://schemas.microsoft.com/sharepoint/v3" xsi:nil="true"/>
    <_ip_UnifiedCompliancePolicyProperties xmlns="http://schemas.microsoft.com/sharepoint/v3" xsi:nil="true"/>
    <lcf76f155ced4ddcb4097134ff3c332f xmlns="784e7f14-d486-4fcd-9dfb-d8366c74a216">
      <Terms xmlns="http://schemas.microsoft.com/office/infopath/2007/PartnerControls"/>
    </lcf76f155ced4ddcb4097134ff3c332f>
    <TaxCatchAll xmlns="eb3f7de7-c935-4ca6-a12c-1f73773710e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1ED8BBAAABBF4647A75BA4E3E284ABE3" ma:contentTypeVersion="16" ma:contentTypeDescription="" ma:contentTypeScope="" ma:versionID="a3d409567a13c333499ae2a0c4ed27a9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784e7f14-d486-4fcd-9dfb-d8366c74a216" targetNamespace="http://schemas.microsoft.com/office/2006/metadata/properties" ma:root="true" ma:fieldsID="325cbf1a12325117b1b99108dcd8d33a" ns1:_="" ns2:_="" ns3:_="">
    <xsd:import namespace="http://schemas.microsoft.com/sharepoint/v3"/>
    <xsd:import namespace="eb3f7de7-c935-4ca6-a12c-1f73773710ec"/>
    <xsd:import namespace="784e7f14-d486-4fcd-9dfb-d8366c74a216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9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4e7f14-d486-4fcd-9dfb-d8366c74a2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A27634-7682-4EF9-82DE-811A8F229F25}">
  <ds:schemaRefs>
    <ds:schemaRef ds:uri="http://schemas.microsoft.com/office/2006/documentManagement/types"/>
    <ds:schemaRef ds:uri="http://schemas.microsoft.com/sharepoint/v3"/>
    <ds:schemaRef ds:uri="http://purl.org/dc/terms/"/>
    <ds:schemaRef ds:uri="eb3f7de7-c935-4ca6-a12c-1f73773710ec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84e7f14-d486-4fcd-9dfb-d8366c74a21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ABDC30-8CFD-4AC4-8230-051C99333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A7BA78-AE43-46C1-8CDA-A397F7FD27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784e7f14-d486-4fcd-9dfb-d8366c74a2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7402</TotalTime>
  <Words>70</Words>
  <Application>Microsoft Office PowerPoint</Application>
  <PresentationFormat>On-screen Show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heading</vt:lpstr>
      <vt:lpstr>Calibri Light</vt:lpstr>
      <vt:lpstr>Office Theme</vt:lpstr>
      <vt:lpstr>PowerPoint Presentation</vt:lpstr>
      <vt:lpstr>Conflict of interest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Schroeder</dc:creator>
  <cp:lastModifiedBy>Karen Resnick</cp:lastModifiedBy>
  <cp:revision>46</cp:revision>
  <dcterms:created xsi:type="dcterms:W3CDTF">2019-02-13T08:22:50Z</dcterms:created>
  <dcterms:modified xsi:type="dcterms:W3CDTF">2022-10-23T10:45:54Z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0x01010037EA2DD516505C4D92B92F8677CFB685001ED8BBAAABBF4647A75BA4E3E284ABE3</vt:lpwstr>
  </property>
</Properties>
</file>